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56" r:id="rId2"/>
    <p:sldId id="273" r:id="rId3"/>
    <p:sldId id="257" r:id="rId4"/>
    <p:sldId id="260" r:id="rId5"/>
    <p:sldId id="258" r:id="rId6"/>
    <p:sldId id="275" r:id="rId7"/>
    <p:sldId id="274" r:id="rId8"/>
    <p:sldId id="259" r:id="rId9"/>
    <p:sldId id="261" r:id="rId10"/>
    <p:sldId id="262" r:id="rId11"/>
    <p:sldId id="263" r:id="rId12"/>
    <p:sldId id="265" r:id="rId13"/>
    <p:sldId id="266" r:id="rId14"/>
    <p:sldId id="267" r:id="rId15"/>
    <p:sldId id="276" r:id="rId16"/>
    <p:sldId id="268" r:id="rId17"/>
    <p:sldId id="277" r:id="rId18"/>
    <p:sldId id="269" r:id="rId19"/>
    <p:sldId id="270" r:id="rId20"/>
    <p:sldId id="278" r:id="rId21"/>
    <p:sldId id="271" r:id="rId22"/>
    <p:sldId id="272" r:id="rId23"/>
    <p:sldId id="279" r:id="rId24"/>
    <p:sldId id="280" r:id="rId25"/>
    <p:sldId id="281" r:id="rId26"/>
    <p:sldId id="282" r:id="rId27"/>
    <p:sldId id="283" r:id="rId28"/>
    <p:sldId id="291" r:id="rId29"/>
    <p:sldId id="292" r:id="rId30"/>
    <p:sldId id="293" r:id="rId31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8/25/2017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8A943-E99D-4438-9E21-7C900A0C9F0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EE-E5D7-4879-A97E-AAC6BF35047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F44D-CDCE-4198-9A57-BE337A29F51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90B8-1378-4AC2-9289-D111FA17C6AE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93D-74D9-4ACC-BA64-D510C2974403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A54A-585F-44CC-AC23-BAAF7570707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61A765-7BA4-4603-BCBA-D66A38EF8110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D422F3-6DC7-4300-AD34-3F583AC36180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2514-056E-4616-83F2-FEE07C774E78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54B34-563E-4F1D-BDA0-0D83232EC5F8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C5AB-C248-47D3-9057-CF82B3F1A83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814-EF06-412F-8B6F-5488DF40C22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44A32-6996-41A8-B9D2-69B5C4926DD7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826A8-EDD5-4202-A547-10914662E16C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F9F813-1F41-4DE1-9818-7FF9BF0B2F7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EE03B-3765-47F3-BC9F-1A883E872B2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68FA-4A78-4FA3-AFFC-69FC70AB5110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8C74-C518-40F0-B379-120E68854DA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139512-94B3-4F0E-87BD-975D09AE09CC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C7FD50-BC1C-4AF0-84AA-BD9A46AB76C7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19D33B-8E2E-430F-AEE6-99AB8FB87F7F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B84105-A2D0-4829-A20B-C3C40696CA8A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F3470A-B606-4FC7-A6EF-CA41387E2082}" type="datetime1">
              <a:rPr lang="sr-Latn-CS"/>
              <a:pPr>
                <a:defRPr/>
              </a:pPr>
              <a:t>25.8.2017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999D56-D435-42C2-89B4-D24081D63E6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09" r:id="rId4"/>
    <p:sldLayoutId id="2147483810" r:id="rId5"/>
    <p:sldLayoutId id="2147483817" r:id="rId6"/>
    <p:sldLayoutId id="2147483811" r:id="rId7"/>
    <p:sldLayoutId id="2147483818" r:id="rId8"/>
    <p:sldLayoutId id="2147483819" r:id="rId9"/>
    <p:sldLayoutId id="2147483812" r:id="rId10"/>
    <p:sldLayoutId id="214748381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57313" y="1000125"/>
            <a:ext cx="6507162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RS" sz="2700" cap="none" dirty="0" smtClean="0"/>
              <a:t>ФАРМАЦЕУТСКА ТЕХНОЛОГИЈА 2</a:t>
            </a:r>
            <a:endParaRPr lang="sr-Cyrl-CS" sz="3200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16463" y="4724400"/>
            <a:ext cx="42116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доц. др Марина Томовић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Мукоадхезивни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полиакрилати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поликарбофили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хитозан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натријум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алгинат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целулозе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(ХПЦ, ХПМЦ, МЦ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пектина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трагаканте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прецизнију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слузокожом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Вагинални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мукоадхезивни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гелови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испољавају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Replens®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ублажавање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вагинитиса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постменопаузи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Advantage-S®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контрацептив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спермицидно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11</a:t>
            </a:fld>
            <a:endParaRPr lang="sr-Cyrl-CS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Crinone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прогестерон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8%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неплодности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неадекватне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лутеалне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Вагинални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мукоадхезивни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филмови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укоадхезивни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јачину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олакшавају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хидратације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кинетику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Пластификатори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ксибилност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текстуру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Пуниоци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мукоадхезивних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филмова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припрем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филмогене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смеше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ушење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појединачне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паковање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мукоадхезивних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римењују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апликатора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чување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задовољавајуће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прецизно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дозирање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нестабилне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средини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близак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слузокожом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Vaginal Contraceptive Film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ноноксинол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Вагиналне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мукоадхезивне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добуњавање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езивање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аспадање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проточности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убриканси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нтиадхезиви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мукоадхезивни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14</a:t>
            </a:fld>
            <a:endParaRPr lang="sr-Cyrl-C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96028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једноставна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производња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ување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задовољавајућа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влажним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климатским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продужено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Vagifem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естрадиол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ублажавање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симптома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менопаузи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Интравагинални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флексибилног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састављеног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силиконских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еластомера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поли-ди-метил-силоксана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етилен-винил-ацетат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(EVA).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тржишту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интравагинални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хомогено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Сендвич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интравагинални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обавијена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Интравагинални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543925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интравагиналног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3недеље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једноставност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постављања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уклањања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задовољавајућа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ефикасност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NuvaRing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етоногестрел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етинилестрадиол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састављен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етилен-винил-ацетат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(EVA).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контрацепције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уклања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недеље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недељу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Чува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2-8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месеца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30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C. 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17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ФАРМАЦЕУТСКИ ОБЛИЦИ ЗА ИНХАЛАЦИОНУ ПРИМЕНУ ЛЕКОВИТЕ СУПСТАНЦЕ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аснива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н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непосредан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трахеобронхијалног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алвеола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Респираторни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региона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екстра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торакални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регион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горњи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дисајни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шупљина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ларинкс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фаринкс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трахео-бронхијални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регион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дисајни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ларинкс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региом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гасова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алвеоларна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доспева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непосредно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циљно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target</a:t>
            </a:r>
            <a:r>
              <a:rPr lang="sr-Latn-CS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место.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почиње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упоредив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интравенозном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апликацијом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избегава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плазми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ретка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Инхалационим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ронходилататори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кортикостероиди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протективни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За ефикасну инхалациону терапију неопходно је неколико услова, а то су: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19</a:t>
            </a:fld>
            <a:endParaRPr lang="sr-Cyrl-CS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Мале честице лека (аеродинамички пречник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честица мањи од 5 микрона)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Правилна техника инхалациј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Пролазни дисајни путеви.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Због наведених услова, тешко је обезбедити да више од 15 до 20% дозе лека доспе у плућа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Правилна техника примене аеросола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важан </a:t>
            </a:r>
            <a:r>
              <a:rPr lang="pl-PL" dirty="0" smtClean="0">
                <a:latin typeface="Times New Roman" pitchFamily="18" charset="0"/>
                <a:cs typeface="Times New Roman" pitchFamily="18" charset="0"/>
              </a:rPr>
              <a:t>је предуслов ефикасне инхалационе терапије.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инхлацију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инхалацију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распршивање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небулизација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инхалацију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инхалаторима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дозатором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ФАРМАЦЕУТСКИ ОБЛИЦИ ЗА ИНТРАВАГИНАЛНУ ПРИМЕНУ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интравагиналну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постизање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обухватају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Анти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инфективи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укључује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антимикробна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антивирусна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антипротозоална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антифунгална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вагиторије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кремови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минималних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32CF17-CECD-48C9-B650-F5435DCE1E6D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једнодозни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вишедозни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инхалацију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Vapores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– представљају лако испарљиве течне супстанце или водене/уљане растворе лековитих супстанци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римењују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у облику паре (тако што се додају у врућу воду и инхалира се настала пара).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римењ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ују се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само термостабилне супстанце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тарска уља -еукалиптус, анис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жалфија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код пацијената где млаз топлог ваздуха није контраиндикован.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распршивање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небулизацију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су водени раствори, суспензије или емулзије који се примењују помоћу посебног распршивача (небулизатора).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92BFA5-B047-42C9-9D5E-A8A0AF46BEB2}" type="slidenum">
              <a:rPr lang="sr-Cyrl-CS"/>
              <a:pPr>
                <a:defRPr/>
              </a:pPr>
              <a:t>21</a:t>
            </a:fld>
            <a:endParaRPr lang="sr-Cyrl-CS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8607425" cy="6858000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Преводе се у </a:t>
            </a:r>
            <a:r>
              <a:rPr lang="sr-Latn-CS" i="1" dirty="0" smtClean="0">
                <a:latin typeface="Times New Roman" pitchFamily="18" charset="0"/>
                <a:cs typeface="Times New Roman" pitchFamily="18" charset="0"/>
              </a:rPr>
              <a:t>nebule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sr-Cyrl-CS" i="1" dirty="0" smtClean="0">
                <a:latin typeface="Times New Roman" pitchFamily="18" charset="0"/>
                <a:cs typeface="Times New Roman" pitchFamily="18" charset="0"/>
              </a:rPr>
              <a:t>магле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i="1" dirty="0" smtClean="0">
                <a:latin typeface="Times New Roman" pitchFamily="18" charset="0"/>
                <a:cs typeface="Times New Roman" pitchFamily="18" charset="0"/>
              </a:rPr>
              <a:t>смеше течности у ваздуху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>
              <a:buFont typeface="Wingdings" pitchFamily="2" charset="2"/>
              <a:buChar char="q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Препарати непосредно пре употребе се разблажују одговарајућим распршивачем до одговарајуће запремине. </a:t>
            </a:r>
          </a:p>
          <a:p>
            <a:pPr algn="just">
              <a:buFont typeface="Wingdings" pitchFamily="2" charset="2"/>
              <a:buChar char="q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 течност у апарату делује се гасом под великим притиском или ултразвучним вибрацијама. </a:t>
            </a:r>
          </a:p>
          <a:p>
            <a:pPr algn="just">
              <a:buFont typeface="Wingdings" pitchFamily="2" charset="2"/>
              <a:buChar char="q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8,5.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онтинуирана инхалација одговарајуће дозе при одговарајућој брзини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еличина честица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–5 </a:t>
            </a:r>
            <a:r>
              <a:rPr lang="sl-SI" dirty="0" smtClean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доспевају и у доње делове респираторних путева).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ековит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 се уноси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преко маске или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наставка за уста.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788387-610A-40AC-B45C-BF499854FF9A}" type="slidenum">
              <a:rPr lang="sr-Cyrl-CS"/>
              <a:pPr>
                <a:defRPr/>
              </a:pPr>
              <a:t>22</a:t>
            </a:fld>
            <a:endParaRPr lang="sr-Cyrl-CS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инхалацију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притиском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Раствори, суспензије и емулзије који се пакују у специјалне боце под притиском, са одговарајућим вентилом за дозирање (континуирано или појединачно). 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Примењују се локално (кожа или слузокоже) антибиотици, антисептици, анестетици, или се користе за инхалацију (бронходилататори, кортикостероиди итд.). 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Такви препарати се називају и распршивачи фиксних доза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("metered-dose inhaler" –MDI), односно пумпице.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Аеросоли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потисног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пропелента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посуде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паковање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вентила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распршивача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Притисак који је потребан за ослобађање лековите супстанце обезбеђује се погонским гасом – пропелентом. 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Пропеленти могу бити гасови преведени у течно стање под притиском, компримовани гасови или течности са ниском тачком кључања.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Пропелент мора бити: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Нетоксичан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Неактиван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Хемијски стабилан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Висок степен чистоће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Прихватљивог укуса и мириса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Погодна густина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Незапаљив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Цена.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Као пропеленти се користе хлоро-флуоро-угљоводоници (фреони), угљоводоници (пропан, бутан), компримовани гасови 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(CO</a:t>
            </a:r>
            <a:r>
              <a:rPr lang="sr-Latn-C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, N</a:t>
            </a:r>
            <a:r>
              <a:rPr lang="sr-Latn-C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, NO</a:t>
            </a:r>
            <a:r>
              <a:rPr lang="sr-Latn-C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).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Могу се користити и смеше гасова.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 паковање аеросол-препарата користе се специјалне боце отпорне на притисак и компатабилне са формулацијом. 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Израђене су од алуминијума, нерђајућег челика или стакла.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Вентил мора да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безбеди потпуну затвореност система (када се аеросол не користи) и да регулише дозирање. 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Вентил може да при притиску континуирано ослобађа лековиту супстанцу или да једним притиском особађа једну дозу.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Распршивачи су од пластике и окружују и штите посуду аеросола.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Активацијом распршивача ослобађа се фиксна количина лека.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ековит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супстанц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честица величине 2-5 </a:t>
            </a:r>
            <a:r>
              <a:rPr lang="sl-SI" dirty="0" smtClean="0"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велик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број доза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прикладне димензије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могућност употребе већине лекова у терапији астме и сличних обољења респираторног система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потреба усклађива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а активације распршивача и почетка удисаја.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ацијент мора да задржи удахнути ваздух десетак секунди како би честице из аеросола продрле што дуб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е у дисајне путеве.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Постоје и распршивачи фиксних доза који се активирају аутоматски, удисајем ("breath-actuated inhalers" –BAI).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 активацију им је потребан одговарајући инспираторни проток, а није потребна усклађеност удисаја и активације распршивача.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Производња аеросола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Аеросоли се могу израђивати на два начина: Хладним поступком или Пуње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ем под притиском.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Хладни поступак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– У посуду се најпре ставља лек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ђење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на температур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-20 ÷ - 40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C.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Увођење т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ечн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гас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истискивање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ваздух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оставља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вентил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Спроводи се код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неводених производа и код лековитих супстанци које нису осетљиве на ниске температуре.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потрошња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расхлађивање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контаминације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кондензација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влаге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Пуње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е под притиском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У посуду се стави лек, затим се постави вентил.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Пропелент (течни гас) се убацује под притиском.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Овај поступак израде се чешће користи.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Контаминација лека са влагом је мања, а мањи су и губици гаса.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Прашкови за инхалацију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врсти облици лекова који се примењују помоћу инхалатора/распршивача за суви прашак ("dry powder inhaler"-DPI).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Прашак се пакује у облику капсула или другог погодно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фармацеутског облика из којих се у том инхалатору ослобађа и распршује.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е садрже гас под притиском и једноставнији су од пумпица.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једне или више доза лека.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Честице прашка морају бити веома ситне да би доспеле и до доњих дисајних путева.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Предности: 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 садрже потисне гасове.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активирају се удахом.</a:t>
            </a:r>
          </a:p>
          <a:p>
            <a:pPr algn="just">
              <a:buFont typeface="Wingdings" pitchFamily="2" charset="2"/>
              <a:buChar char="Ø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није потребно задржавање даха након 	инхалирања 	дозе лека (подесни за децу).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Недостаци: 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Смањен капацитет удаха.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Задржавање честица лека на зидовима гркљана.</a:t>
            </a:r>
          </a:p>
          <a:p>
            <a:pPr algn="just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изражена могућност кандидијазе код терапије кортикостероидима (обавезно испирање уста након инхалације кортикостероида).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3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Естрогени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менопаузи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секрета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повишен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7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учесталих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инфекција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поремећаја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естрогенске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Спермицидна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укључује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nonoxynol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-9,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octoxinol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ethoxyethanol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Спермицидни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контрацептиви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самостална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комбинацији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контрацептива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вагиторије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поменутих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посматрала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искључиво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становишта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оследњих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слузокоже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sr-Cyrl-RS" dirty="0" smtClean="0"/>
              <a:t>Назив предмета</a:t>
            </a:r>
            <a:r>
              <a:rPr lang="sr-Cyrl-RS" smtClean="0"/>
              <a:t>: </a:t>
            </a:r>
            <a:r>
              <a:rPr lang="sr-Cyrl-RS" b="1" smtClean="0"/>
              <a:t>ФАРМАЦЕУТСКА ТЕХНОЛОГИЈА 2</a:t>
            </a:r>
            <a:endParaRPr lang="sr-Cyrl-RS" b="1" dirty="0" smtClean="0"/>
          </a:p>
          <a:p>
            <a:r>
              <a:rPr lang="ru-RU" dirty="0" smtClean="0"/>
              <a:t>Предмет носи 5 ЕСПБ. </a:t>
            </a:r>
          </a:p>
          <a:p>
            <a:r>
              <a:rPr lang="ru-RU" dirty="0" smtClean="0"/>
              <a:t>Статус предмета: обавезни предмет - </a:t>
            </a:r>
            <a:r>
              <a:rPr lang="ru-RU" b="1" dirty="0" smtClean="0"/>
              <a:t>О</a:t>
            </a:r>
          </a:p>
          <a:p>
            <a:r>
              <a:rPr lang="ru-RU" dirty="0" smtClean="0"/>
              <a:t>Предавања: 30</a:t>
            </a:r>
          </a:p>
          <a:p>
            <a:r>
              <a:rPr lang="ru-RU" dirty="0" smtClean="0"/>
              <a:t>Вежбе: 30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472487" cy="7215188"/>
          </a:xfrm>
        </p:spPr>
        <p:txBody>
          <a:bodyPr>
            <a:noAutofit/>
          </a:bodyPr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пликација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слузокоже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окално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утерус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Физиолошки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вагинално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Цикличне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вагиналног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лучења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хормона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старосног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трудноћа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порознст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фоликуларне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дебљине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кохезивности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лутеалне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танак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опуштен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порозан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0A5785-5F27-457E-9B18-8C56B398449C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постменопаузи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пропустљивости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трудноће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pH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репродуктивном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периоду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3,8-4,4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менопаузи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HST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(хормонска супституциона терапија)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6,5-7,0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менопаузи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HST 4,5-5,0.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јонизације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изиолош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зултују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флуктуацијом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биорасположивости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Ензимска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глукуронидаза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алкалних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фосфатаза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естераза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пацијента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пременопауза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постменопауза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трудноћа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слузокоже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парацелуларно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трансцелуларно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Парацелуларно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липофилна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трансцелуларним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вагиналног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ипак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плућне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цревне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прокрвљеност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релативно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почетак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заобилази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дигестивни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тракт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метаболичка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разградња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јетри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расположивост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једноставност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администрације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адекват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силиконски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пликација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ограничена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остварују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иритације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изазване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уређајима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стерилишу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физиолошки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Савремени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интравагиналну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мукоадхезивни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гелови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филмови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интравагинални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прстен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распростиру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и/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задржавају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повољно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утичу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подношљивост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пептидних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Аналози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гонадотропин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ослобађајућег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хормона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GnRH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GnRH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аналога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серумским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фоликулостимулишућег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лутенизирајућег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хормона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наспрам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Инсулин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вагиналне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глукозе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хипогликемијски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ректалном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Појачавачи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пенетрације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карбоксилне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лимунска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ћилибарна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α-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циклодекстрин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Могу 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доведу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епитела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2805</TotalTime>
  <Words>2340</Words>
  <Application>Microsoft Office PowerPoint</Application>
  <PresentationFormat>On-screen Show (4:3)</PresentationFormat>
  <Paragraphs>341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Oriel</vt:lpstr>
      <vt:lpstr>ФАРМАЦЕУТСКА ТЕХНОЛОГИЈА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Maca</cp:lastModifiedBy>
  <cp:revision>264</cp:revision>
  <dcterms:created xsi:type="dcterms:W3CDTF">2009-10-01T09:12:18Z</dcterms:created>
  <dcterms:modified xsi:type="dcterms:W3CDTF">2017-08-25T11:11:33Z</dcterms:modified>
</cp:coreProperties>
</file>